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48" r:id="rId4"/>
  </p:sldMasterIdLst>
  <p:notesMasterIdLst>
    <p:notesMasterId r:id="rId16"/>
  </p:notesMasterIdLst>
  <p:sldIdLst>
    <p:sldId id="258" r:id="rId5"/>
    <p:sldId id="264" r:id="rId6"/>
    <p:sldId id="2292" r:id="rId7"/>
    <p:sldId id="265" r:id="rId8"/>
    <p:sldId id="269" r:id="rId9"/>
    <p:sldId id="270" r:id="rId10"/>
    <p:sldId id="271" r:id="rId11"/>
    <p:sldId id="2289" r:id="rId12"/>
    <p:sldId id="2290" r:id="rId13"/>
    <p:sldId id="2291" r:id="rId14"/>
    <p:sldId id="261" r:id="rId15"/>
  </p:sldIdLst>
  <p:sldSz cx="12192000" cy="6858000"/>
  <p:notesSz cx="6858000" cy="9144000"/>
  <p:defaultTextStyle>
    <a:defPPr>
      <a:defRPr lang="en-US"/>
    </a:defPPr>
    <a:lvl1pPr marL="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ECC455-EA3C-4BB4-BC5E-F0112BE6264E}" v="3" dt="2020-05-26T05:39:42.004"/>
  </p1510:revLst>
</p1510:revInfo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Vaalea tyyli 2 - Korostus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8" d="100"/>
          <a:sy n="108" d="100"/>
        </p:scale>
        <p:origin x="678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B6AF8D-FC22-4752-A3B9-6DA469188AAA}" type="datetimeFigureOut">
              <a:rPr lang="fi-FI" smtClean="0"/>
              <a:t>26.5.2020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DD93A1-36CC-4246-897B-3343C27AA00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88647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14000" y="486000"/>
            <a:ext cx="7963200" cy="1850400"/>
          </a:xfrm>
        </p:spPr>
        <p:txBody>
          <a:bodyPr anchor="b"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414000" y="2502000"/>
            <a:ext cx="7963200" cy="2088000"/>
          </a:xfr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1BBF-6B19-4C82-9DE3-E69FF4E32259}" type="datetime1">
              <a:rPr lang="fi-FI" smtClean="0"/>
              <a:t>26.5.2020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[Alatunnisteteksti]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950FC-F01D-432E-92A0-E4475BC39D8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63482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ksi sisältökohdetta ja läh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14000" y="1416000"/>
            <a:ext cx="5510474" cy="4320000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51880" y="1416000"/>
            <a:ext cx="5510474" cy="4320000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8FED5-D933-44C8-9564-D710DB44FAAC}" type="datetime1">
              <a:rPr lang="fi-FI" smtClean="0"/>
              <a:t>26.5.2020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[Alatunnisteteksti]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950FC-F01D-432E-92A0-E4475BC39D8F}" type="slidenum">
              <a:rPr lang="fi-FI" smtClean="0"/>
              <a:t>‹#›</a:t>
            </a:fld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8" name="Tekstin paikkamerkki 13"/>
          <p:cNvSpPr>
            <a:spLocks noGrp="1"/>
          </p:cNvSpPr>
          <p:nvPr>
            <p:ph type="body" sz="quarter" idx="13" hasCustomPrompt="1"/>
          </p:nvPr>
        </p:nvSpPr>
        <p:spPr>
          <a:xfrm>
            <a:off x="413999" y="5856000"/>
            <a:ext cx="5511293" cy="396000"/>
          </a:xfrm>
        </p:spPr>
        <p:txBody>
          <a:bodyPr tIns="0" bIns="0">
            <a:noAutofit/>
          </a:bodyPr>
          <a:lstStyle>
            <a:lvl1pPr marL="0" indent="0">
              <a:buNone/>
              <a:defRPr sz="1600" i="1">
                <a:solidFill>
                  <a:schemeClr val="tx1"/>
                </a:solidFill>
              </a:defRPr>
            </a:lvl1pPr>
            <a:lvl2pPr marL="341991" indent="0">
              <a:buNone/>
              <a:defRPr sz="1200"/>
            </a:lvl2pPr>
            <a:lvl3pPr marL="629984" indent="0">
              <a:buNone/>
              <a:defRPr sz="1200"/>
            </a:lvl3pPr>
            <a:lvl4pPr marL="917977" indent="0">
              <a:buNone/>
              <a:defRPr sz="1200"/>
            </a:lvl4pPr>
            <a:lvl5pPr marL="1205970" indent="0">
              <a:buNone/>
              <a:defRPr sz="1200"/>
            </a:lvl5pPr>
          </a:lstStyle>
          <a:p>
            <a:pPr lvl="0"/>
            <a:r>
              <a:rPr lang="fi-FI" dirty="0"/>
              <a:t>Kirjoita kuvateksti ja –lähde tähän.</a:t>
            </a:r>
          </a:p>
        </p:txBody>
      </p:sp>
      <p:cxnSp>
        <p:nvCxnSpPr>
          <p:cNvPr id="9" name="Suora yhdysviiva 8"/>
          <p:cNvCxnSpPr/>
          <p:nvPr/>
        </p:nvCxnSpPr>
        <p:spPr>
          <a:xfrm>
            <a:off x="414000" y="5841312"/>
            <a:ext cx="5511293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kstin paikkamerkki 13"/>
          <p:cNvSpPr>
            <a:spLocks noGrp="1"/>
          </p:cNvSpPr>
          <p:nvPr>
            <p:ph type="body" sz="quarter" idx="14" hasCustomPrompt="1"/>
          </p:nvPr>
        </p:nvSpPr>
        <p:spPr>
          <a:xfrm>
            <a:off x="6153599" y="5856000"/>
            <a:ext cx="5511293" cy="396000"/>
          </a:xfrm>
        </p:spPr>
        <p:txBody>
          <a:bodyPr tIns="0" bIns="0">
            <a:noAutofit/>
          </a:bodyPr>
          <a:lstStyle>
            <a:lvl1pPr marL="0" indent="0">
              <a:buNone/>
              <a:defRPr sz="1600" i="1">
                <a:solidFill>
                  <a:schemeClr val="tx1"/>
                </a:solidFill>
              </a:defRPr>
            </a:lvl1pPr>
            <a:lvl2pPr marL="341991" indent="0">
              <a:buNone/>
              <a:defRPr sz="1200"/>
            </a:lvl2pPr>
            <a:lvl3pPr marL="629984" indent="0">
              <a:buNone/>
              <a:defRPr sz="1200"/>
            </a:lvl3pPr>
            <a:lvl4pPr marL="917977" indent="0">
              <a:buNone/>
              <a:defRPr sz="1200"/>
            </a:lvl4pPr>
            <a:lvl5pPr marL="1205970" indent="0">
              <a:buNone/>
              <a:defRPr sz="1200"/>
            </a:lvl5pPr>
          </a:lstStyle>
          <a:p>
            <a:pPr lvl="0"/>
            <a:r>
              <a:rPr lang="fi-FI"/>
              <a:t>Kirjoita kuvateksti ja –lähde tähän.</a:t>
            </a:r>
          </a:p>
        </p:txBody>
      </p:sp>
      <p:cxnSp>
        <p:nvCxnSpPr>
          <p:cNvPr id="11" name="Suora yhdysviiva 10"/>
          <p:cNvCxnSpPr/>
          <p:nvPr/>
        </p:nvCxnSpPr>
        <p:spPr>
          <a:xfrm>
            <a:off x="6153600" y="5841600"/>
            <a:ext cx="5511293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9300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ksi erikokoista sisältö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14000" y="1512000"/>
            <a:ext cx="7656235" cy="4584000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28000" y="1512000"/>
            <a:ext cx="3334354" cy="4584000"/>
          </a:xfrm>
        </p:spPr>
        <p:txBody>
          <a:bodyPr>
            <a:noAutofit/>
          </a:bodyPr>
          <a:lstStyle>
            <a:lvl1pPr marL="179996" indent="-179996">
              <a:spcBef>
                <a:spcPts val="0"/>
              </a:spcBef>
              <a:defRPr sz="2400"/>
            </a:lvl1pPr>
            <a:lvl2pPr marL="359991" indent="-179996">
              <a:spcBef>
                <a:spcPts val="0"/>
              </a:spcBef>
              <a:defRPr sz="2200"/>
            </a:lvl2pPr>
            <a:lvl3pPr marL="539987" indent="-179996">
              <a:spcBef>
                <a:spcPts val="0"/>
              </a:spcBef>
              <a:defRPr sz="2200"/>
            </a:lvl3pPr>
            <a:lvl4pPr marL="719982" indent="-179996">
              <a:spcBef>
                <a:spcPts val="0"/>
              </a:spcBef>
              <a:defRPr sz="2200"/>
            </a:lvl4pPr>
            <a:lvl5pPr marL="899978" indent="-179996">
              <a:spcBef>
                <a:spcPts val="0"/>
              </a:spcBef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8FED5-D933-44C8-9564-D710DB44FAAC}" type="datetime1">
              <a:rPr lang="fi-FI" smtClean="0"/>
              <a:t>26.5.2020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[Alatunnisteteksti]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950FC-F01D-432E-92A0-E4475BC39D8F}" type="slidenum">
              <a:rPr lang="fi-FI" smtClean="0"/>
              <a:t>‹#›</a:t>
            </a:fld>
            <a:endParaRPr lang="fi-FI"/>
          </a:p>
        </p:txBody>
      </p:sp>
      <p:sp>
        <p:nvSpPr>
          <p:cNvPr id="8" name="Otsikk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117089065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ksi erikokoista sisältöä ja läh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sz="half" idx="1" hasCustomPrompt="1"/>
          </p:nvPr>
        </p:nvSpPr>
        <p:spPr>
          <a:xfrm>
            <a:off x="414000" y="1416000"/>
            <a:ext cx="3314852" cy="4320000"/>
          </a:xfrm>
        </p:spPr>
        <p:txBody>
          <a:bodyPr>
            <a:noAutofit/>
          </a:bodyPr>
          <a:lstStyle>
            <a:lvl1pPr>
              <a:defRPr sz="2400"/>
            </a:lvl1pPr>
            <a:lvl2pPr marL="365991" indent="0">
              <a:buNone/>
              <a:defRPr sz="3200"/>
            </a:lvl2pPr>
            <a:lvl3pPr>
              <a:defRPr sz="2667"/>
            </a:lvl3pPr>
            <a:lvl4pPr>
              <a:defRPr sz="2667"/>
            </a:lvl4pPr>
            <a:lvl5pPr>
              <a:defRPr sz="2667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008000" y="1416000"/>
            <a:ext cx="7680000" cy="4320000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8FED5-D933-44C8-9564-D710DB44FAAC}" type="datetime1">
              <a:rPr lang="fi-FI" smtClean="0"/>
              <a:t>26.5.2020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[Alatunnisteteksti]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950FC-F01D-432E-92A0-E4475BC39D8F}" type="slidenum">
              <a:rPr lang="fi-FI" smtClean="0"/>
              <a:t>‹#›</a:t>
            </a:fld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8" name="Tekstin paikkamerkki 13"/>
          <p:cNvSpPr>
            <a:spLocks noGrp="1"/>
          </p:cNvSpPr>
          <p:nvPr>
            <p:ph type="body" sz="quarter" idx="13" hasCustomPrompt="1"/>
          </p:nvPr>
        </p:nvSpPr>
        <p:spPr>
          <a:xfrm>
            <a:off x="414000" y="5856000"/>
            <a:ext cx="9714000" cy="396000"/>
          </a:xfrm>
        </p:spPr>
        <p:txBody>
          <a:bodyPr tIns="0" bIns="0">
            <a:noAutofit/>
          </a:bodyPr>
          <a:lstStyle>
            <a:lvl1pPr marL="0" indent="0">
              <a:buNone/>
              <a:defRPr sz="1600" i="1">
                <a:solidFill>
                  <a:schemeClr val="tx1"/>
                </a:solidFill>
              </a:defRPr>
            </a:lvl1pPr>
            <a:lvl2pPr marL="341991" indent="0">
              <a:buNone/>
              <a:defRPr sz="1200"/>
            </a:lvl2pPr>
            <a:lvl3pPr marL="629984" indent="0">
              <a:buNone/>
              <a:defRPr sz="1200"/>
            </a:lvl3pPr>
            <a:lvl4pPr marL="917977" indent="0">
              <a:buNone/>
              <a:defRPr sz="1200"/>
            </a:lvl4pPr>
            <a:lvl5pPr marL="1205970" indent="0">
              <a:buNone/>
              <a:defRPr sz="1200"/>
            </a:lvl5pPr>
          </a:lstStyle>
          <a:p>
            <a:pPr lvl="0"/>
            <a:r>
              <a:rPr lang="fi-FI"/>
              <a:t>Lisää lähdetieto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182055226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uva ja must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/>
          <p:cNvSpPr>
            <a:spLocks noGrp="1"/>
          </p:cNvSpPr>
          <p:nvPr>
            <p:ph type="pic" sz="quarter" idx="10" hasCustomPrompt="1"/>
          </p:nvPr>
        </p:nvSpPr>
        <p:spPr bwMode="white">
          <a:xfrm>
            <a:off x="0" y="0"/>
            <a:ext cx="12192000" cy="6858000"/>
          </a:xfrm>
          <a:solidFill>
            <a:schemeClr val="bg1">
              <a:lumMod val="65000"/>
            </a:schemeClr>
          </a:solidFill>
        </p:spPr>
        <p:txBody>
          <a:bodyPr lIns="90000" anchor="ctr"/>
          <a:lstStyle>
            <a:lvl1pPr marL="0" indent="0" algn="ctr">
              <a:buNone/>
              <a:defRPr/>
            </a:lvl1pPr>
          </a:lstStyle>
          <a:p>
            <a:r>
              <a:rPr lang="fi-FI" dirty="0"/>
              <a:t>Vedä kuva paikkamerkkiin tai lisää napsauttamalla kuvaketta</a:t>
            </a: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11091" y="3456000"/>
            <a:ext cx="11169818" cy="2847818"/>
          </a:xfrm>
        </p:spPr>
        <p:txBody>
          <a:bodyPr anchor="t" anchorCtr="0"/>
          <a:lstStyle>
            <a:lvl1pPr algn="ctr">
              <a:defRPr sz="6000" b="1" cap="all" baseline="0">
                <a:solidFill>
                  <a:schemeClr val="tx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" name="Tekstin paikkamerkki 3">
            <a:extLst>
              <a:ext uri="{FF2B5EF4-FFF2-40B4-BE49-F238E27FC236}">
                <a16:creationId xmlns:a16="http://schemas.microsoft.com/office/drawing/2014/main" id="{881DAB8D-13F6-43CF-AF21-8EDDA0983AF6}"/>
              </a:ext>
            </a:extLst>
          </p:cNvPr>
          <p:cNvSpPr>
            <a:spLocks noGrp="1" noChangeAspect="1"/>
          </p:cNvSpPr>
          <p:nvPr>
            <p:ph type="body" sz="quarter" idx="11" hasCustomPrompt="1"/>
          </p:nvPr>
        </p:nvSpPr>
        <p:spPr bwMode="black">
          <a:xfrm>
            <a:off x="9558000" y="175145"/>
            <a:ext cx="2340000" cy="759002"/>
          </a:xfrm>
          <a:blipFill>
            <a:blip r:embed="rId2"/>
            <a:stretch>
              <a:fillRect t="-35854"/>
            </a:stretch>
          </a:blipFill>
        </p:spPr>
        <p:txBody>
          <a:bodyPr/>
          <a:lstStyle>
            <a:lvl1pPr marL="0" indent="0" algn="ctr">
              <a:buNone/>
              <a:defRPr>
                <a:noFill/>
              </a:defRPr>
            </a:lvl1pPr>
          </a:lstStyle>
          <a:p>
            <a:pPr lvl="0"/>
            <a:r>
              <a:rPr lang="fi-FI" dirty="0"/>
              <a:t>vain logo</a:t>
            </a:r>
          </a:p>
        </p:txBody>
      </p:sp>
    </p:spTree>
    <p:extLst>
      <p:ext uri="{BB962C8B-B14F-4D97-AF65-F5344CB8AC3E}">
        <p14:creationId xmlns:p14="http://schemas.microsoft.com/office/powerpoint/2010/main" val="197348541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uva ja neg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/>
          <p:cNvSpPr>
            <a:spLocks noGrp="1"/>
          </p:cNvSpPr>
          <p:nvPr>
            <p:ph type="pic" sz="quarter" idx="10" hasCustomPrompt="1"/>
          </p:nvPr>
        </p:nvSpPr>
        <p:spPr bwMode="white">
          <a:xfrm>
            <a:off x="0" y="0"/>
            <a:ext cx="12192000" cy="6858000"/>
          </a:xfrm>
          <a:solidFill>
            <a:schemeClr val="bg1">
              <a:lumMod val="65000"/>
            </a:schemeClr>
          </a:solidFill>
        </p:spPr>
        <p:txBody>
          <a:bodyPr lIns="90000" anchor="ctr"/>
          <a:lstStyle>
            <a:lvl1pPr marL="0" indent="0" algn="ctr">
              <a:buNone/>
              <a:defRPr/>
            </a:lvl1pPr>
          </a:lstStyle>
          <a:p>
            <a:r>
              <a:rPr lang="fi-FI" dirty="0"/>
              <a:t>Vedä kuva paikkamerkkiin tai lisää napsauttamalla kuvaketta</a:t>
            </a: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11091" y="3456000"/>
            <a:ext cx="11169818" cy="2847818"/>
          </a:xfrm>
        </p:spPr>
        <p:txBody>
          <a:bodyPr anchor="t" anchorCtr="0"/>
          <a:lstStyle>
            <a:lvl1pPr algn="ctr">
              <a:defRPr sz="6000" b="1" cap="all" baseline="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" name="Tekstin paikkamerkki 3">
            <a:extLst>
              <a:ext uri="{FF2B5EF4-FFF2-40B4-BE49-F238E27FC236}">
                <a16:creationId xmlns:a16="http://schemas.microsoft.com/office/drawing/2014/main" id="{A86A8CFD-37ED-4749-956D-776FBCC0BB39}"/>
              </a:ext>
            </a:extLst>
          </p:cNvPr>
          <p:cNvSpPr>
            <a:spLocks noGrp="1" noChangeAspect="1"/>
          </p:cNvSpPr>
          <p:nvPr>
            <p:ph type="body" sz="quarter" idx="11" hasCustomPrompt="1"/>
          </p:nvPr>
        </p:nvSpPr>
        <p:spPr bwMode="black">
          <a:xfrm>
            <a:off x="9558000" y="175145"/>
            <a:ext cx="2340000" cy="759002"/>
          </a:xfrm>
          <a:blipFill>
            <a:blip r:embed="rId2"/>
            <a:stretch>
              <a:fillRect t="-35854"/>
            </a:stretch>
          </a:blipFill>
        </p:spPr>
        <p:txBody>
          <a:bodyPr/>
          <a:lstStyle>
            <a:lvl1pPr marL="0" indent="0" algn="ctr">
              <a:buNone/>
              <a:defRPr>
                <a:noFill/>
              </a:defRPr>
            </a:lvl1pPr>
          </a:lstStyle>
          <a:p>
            <a:pPr lvl="0"/>
            <a:r>
              <a:rPr lang="fi-FI" dirty="0"/>
              <a:t>vain logo</a:t>
            </a:r>
          </a:p>
        </p:txBody>
      </p:sp>
    </p:spTree>
    <p:extLst>
      <p:ext uri="{BB962C8B-B14F-4D97-AF65-F5344CB8AC3E}">
        <p14:creationId xmlns:p14="http://schemas.microsoft.com/office/powerpoint/2010/main" val="2564056241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uv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in paikkamerkki 13"/>
          <p:cNvSpPr>
            <a:spLocks noGrp="1"/>
          </p:cNvSpPr>
          <p:nvPr>
            <p:ph type="body" sz="quarter" idx="13" hasCustomPrompt="1"/>
          </p:nvPr>
        </p:nvSpPr>
        <p:spPr>
          <a:xfrm>
            <a:off x="414000" y="5856000"/>
            <a:ext cx="9576000" cy="1008000"/>
          </a:xfrm>
        </p:spPr>
        <p:txBody>
          <a:bodyPr tIns="0" bIns="0">
            <a:noAutofit/>
          </a:bodyPr>
          <a:lstStyle>
            <a:lvl1pPr marL="0" indent="0">
              <a:spcBef>
                <a:spcPts val="0"/>
              </a:spcBef>
              <a:buNone/>
              <a:defRPr sz="1800" i="1">
                <a:solidFill>
                  <a:schemeClr val="tx1"/>
                </a:solidFill>
              </a:defRPr>
            </a:lvl1pPr>
            <a:lvl2pPr marL="341991" indent="0">
              <a:buNone/>
              <a:defRPr sz="1200"/>
            </a:lvl2pPr>
            <a:lvl3pPr marL="629984" indent="0">
              <a:buNone/>
              <a:defRPr sz="1200"/>
            </a:lvl3pPr>
            <a:lvl4pPr marL="917977" indent="0">
              <a:buNone/>
              <a:defRPr sz="1200"/>
            </a:lvl4pPr>
            <a:lvl5pPr marL="1205970" indent="0">
              <a:buNone/>
              <a:defRPr sz="1200"/>
            </a:lvl5pPr>
          </a:lstStyle>
          <a:p>
            <a:pPr lvl="0"/>
            <a:r>
              <a:rPr lang="fi-FI"/>
              <a:t>Kirjoita kuvateksti ja –lähde tähän</a:t>
            </a:r>
          </a:p>
        </p:txBody>
      </p:sp>
      <p:sp>
        <p:nvSpPr>
          <p:cNvPr id="12" name="Kuvan paikkamerkki 11"/>
          <p:cNvSpPr>
            <a:spLocks noGrp="1"/>
          </p:cNvSpPr>
          <p:nvPr>
            <p:ph type="pic" sz="quarter" idx="14" hasCustomPrompt="1"/>
          </p:nvPr>
        </p:nvSpPr>
        <p:spPr bwMode="hidden">
          <a:xfrm>
            <a:off x="0" y="0"/>
            <a:ext cx="12192000" cy="5808000"/>
          </a:xfr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fi-FI"/>
              <a:t>Vedä kuva paikkamerkkiin tai</a:t>
            </a:r>
            <a:br>
              <a:rPr lang="fi-FI"/>
            </a:br>
            <a:r>
              <a:rPr lang="fi-FI"/>
              <a:t>lisää napsauttamalla kuvaketta</a:t>
            </a:r>
          </a:p>
        </p:txBody>
      </p:sp>
      <p:sp>
        <p:nvSpPr>
          <p:cNvPr id="5" name="Tekstin paikkamerkki 3">
            <a:extLst>
              <a:ext uri="{FF2B5EF4-FFF2-40B4-BE49-F238E27FC236}">
                <a16:creationId xmlns:a16="http://schemas.microsoft.com/office/drawing/2014/main" id="{2CA83F02-F75C-41E6-8063-D1CDE2812214}"/>
              </a:ext>
            </a:extLst>
          </p:cNvPr>
          <p:cNvSpPr>
            <a:spLocks noGrp="1" noChangeAspect="1"/>
          </p:cNvSpPr>
          <p:nvPr>
            <p:ph type="body" sz="quarter" idx="11" hasCustomPrompt="1"/>
          </p:nvPr>
        </p:nvSpPr>
        <p:spPr bwMode="black">
          <a:xfrm>
            <a:off x="9558000" y="175145"/>
            <a:ext cx="2340000" cy="759002"/>
          </a:xfrm>
          <a:blipFill>
            <a:blip r:embed="rId2"/>
            <a:stretch>
              <a:fillRect t="-35854"/>
            </a:stretch>
          </a:blipFill>
        </p:spPr>
        <p:txBody>
          <a:bodyPr/>
          <a:lstStyle>
            <a:lvl1pPr marL="0" indent="0" algn="ctr">
              <a:buNone/>
              <a:defRPr>
                <a:noFill/>
              </a:defRPr>
            </a:lvl1pPr>
          </a:lstStyle>
          <a:p>
            <a:pPr lvl="0"/>
            <a:r>
              <a:rPr lang="fi-FI" dirty="0"/>
              <a:t>vain logo</a:t>
            </a:r>
          </a:p>
        </p:txBody>
      </p:sp>
    </p:spTree>
    <p:extLst>
      <p:ext uri="{BB962C8B-B14F-4D97-AF65-F5344CB8AC3E}">
        <p14:creationId xmlns:p14="http://schemas.microsoft.com/office/powerpoint/2010/main" val="3255732841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Kuvan paikkamerkki 10"/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4368000" cy="6858000"/>
          </a:xfrm>
          <a:solidFill>
            <a:schemeClr val="bg1">
              <a:lumMod val="85000"/>
            </a:schemeClr>
          </a:solidFill>
        </p:spPr>
        <p:txBody>
          <a:bodyPr anchor="ctr"/>
          <a:lstStyle>
            <a:lvl1pPr marL="239994" indent="0" algn="ctr">
              <a:buNone/>
              <a:defRPr sz="2667" baseline="0"/>
            </a:lvl1pPr>
          </a:lstStyle>
          <a:p>
            <a:r>
              <a:rPr lang="fi-FI"/>
              <a:t>Vedä kuva paikkamerkkiin tai lisää napsauttamalla kuvaketta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 hasCustomPrompt="1"/>
          </p:nvPr>
        </p:nvSpPr>
        <p:spPr>
          <a:xfrm>
            <a:off x="4656000" y="1868329"/>
            <a:ext cx="7008000" cy="4424895"/>
          </a:xfrm>
        </p:spPr>
        <p:txBody>
          <a:bodyPr>
            <a:noAutofit/>
          </a:bodyPr>
          <a:lstStyle>
            <a:lvl1pPr>
              <a:defRPr sz="2400"/>
            </a:lvl1pPr>
            <a:lvl2pPr marL="365991" indent="0">
              <a:buNone/>
              <a:defRPr sz="3200"/>
            </a:lvl2pPr>
            <a:lvl3pPr>
              <a:defRPr sz="2667"/>
            </a:lvl3pPr>
            <a:lvl4pPr>
              <a:defRPr sz="2667"/>
            </a:lvl4pPr>
            <a:lvl5pPr>
              <a:defRPr sz="2667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8FED5-D933-44C8-9564-D710DB44FAAC}" type="datetime1">
              <a:rPr lang="fi-FI" smtClean="0"/>
              <a:t>26.5.2020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[Alatunnisteteksti]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950FC-F01D-432E-92A0-E4475BC39D8F}" type="slidenum">
              <a:rPr lang="fi-FI" smtClean="0"/>
              <a:t>‹#›</a:t>
            </a:fld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56000" y="778729"/>
            <a:ext cx="7008000" cy="960000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94910138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-sisältö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Kuvan paikkamerkki 10"/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4368000" cy="6858000"/>
          </a:xfrm>
          <a:solidFill>
            <a:schemeClr val="bg1">
              <a:lumMod val="85000"/>
            </a:schemeClr>
          </a:solidFill>
        </p:spPr>
        <p:txBody>
          <a:bodyPr anchor="ctr"/>
          <a:lstStyle>
            <a:lvl1pPr marL="239994" indent="0" algn="ctr">
              <a:buNone/>
              <a:defRPr sz="2667" baseline="0"/>
            </a:lvl1pPr>
          </a:lstStyle>
          <a:p>
            <a:r>
              <a:rPr lang="fi-FI"/>
              <a:t>Vedä kuva paikkamerkkiin tai lisää napsauttamalla kuvaketta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 hasCustomPrompt="1"/>
          </p:nvPr>
        </p:nvSpPr>
        <p:spPr>
          <a:xfrm>
            <a:off x="4656000" y="1868331"/>
            <a:ext cx="7008000" cy="2472000"/>
          </a:xfrm>
        </p:spPr>
        <p:txBody>
          <a:bodyPr>
            <a:noAutofit/>
          </a:bodyPr>
          <a:lstStyle>
            <a:lvl1pPr>
              <a:defRPr sz="2400"/>
            </a:lvl1pPr>
            <a:lvl2pPr marL="365991" indent="0">
              <a:buNone/>
              <a:defRPr sz="3200"/>
            </a:lvl2pPr>
            <a:lvl3pPr>
              <a:defRPr sz="2667"/>
            </a:lvl3pPr>
            <a:lvl4pPr>
              <a:defRPr sz="2667"/>
            </a:lvl4pPr>
            <a:lvl5pPr>
              <a:defRPr sz="2667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8FED5-D933-44C8-9564-D710DB44FAAC}" type="datetime1">
              <a:rPr lang="fi-FI" smtClean="0"/>
              <a:t>26.5.2020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[Alatunnisteteksti]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950FC-F01D-432E-92A0-E4475BC39D8F}" type="slidenum">
              <a:rPr lang="fi-FI" smtClean="0"/>
              <a:t>‹#›</a:t>
            </a:fld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56000" y="778731"/>
            <a:ext cx="7008000" cy="960000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9" name="Tekstin paikkamerkki 8"/>
          <p:cNvSpPr>
            <a:spLocks noGrp="1"/>
          </p:cNvSpPr>
          <p:nvPr>
            <p:ph type="body" sz="quarter" idx="13" hasCustomPrompt="1"/>
          </p:nvPr>
        </p:nvSpPr>
        <p:spPr>
          <a:xfrm>
            <a:off x="4656667" y="4460331"/>
            <a:ext cx="7008000" cy="1897438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tx1"/>
                </a:solidFill>
              </a:defRPr>
            </a:lvl1pPr>
            <a:lvl2pPr marL="365991" indent="0">
              <a:buNone/>
              <a:defRPr sz="2667">
                <a:solidFill>
                  <a:schemeClr val="accent6">
                    <a:lumMod val="75000"/>
                    <a:lumOff val="25000"/>
                  </a:schemeClr>
                </a:solidFill>
              </a:defRPr>
            </a:lvl2pPr>
            <a:lvl3pPr marL="815980" indent="0">
              <a:buNone/>
              <a:defRPr sz="2667">
                <a:solidFill>
                  <a:schemeClr val="accent6">
                    <a:lumMod val="75000"/>
                    <a:lumOff val="25000"/>
                  </a:schemeClr>
                </a:solidFill>
              </a:defRPr>
            </a:lvl3pPr>
            <a:lvl4pPr marL="1199970" indent="0">
              <a:buNone/>
              <a:defRPr sz="2667">
                <a:solidFill>
                  <a:schemeClr val="accent6">
                    <a:lumMod val="75000"/>
                    <a:lumOff val="25000"/>
                  </a:schemeClr>
                </a:solidFill>
              </a:defRPr>
            </a:lvl4pPr>
            <a:lvl5pPr marL="1583960" indent="0">
              <a:buNone/>
              <a:defRPr sz="2667">
                <a:solidFill>
                  <a:schemeClr val="accent6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fi-FI"/>
              <a:t>Kirjoita kuvateksti ja –lähde tähän</a:t>
            </a:r>
          </a:p>
        </p:txBody>
      </p:sp>
    </p:spTree>
    <p:extLst>
      <p:ext uri="{BB962C8B-B14F-4D97-AF65-F5344CB8AC3E}">
        <p14:creationId xmlns:p14="http://schemas.microsoft.com/office/powerpoint/2010/main" val="1671935723"/>
      </p:ext>
    </p:extLst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3278E-765C-4FED-AAAB-781631F41A93}" type="datetime1">
              <a:rPr lang="fi-FI" smtClean="0"/>
              <a:t>26.5.2020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[Alatunnisteteksti]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950FC-F01D-432E-92A0-E4475BC39D8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190855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ogollinen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8FED5-D933-44C8-9564-D710DB44FAAC}" type="datetime1">
              <a:rPr lang="fi-FI" smtClean="0"/>
              <a:t>26.5.2020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[Alatunnisteteksti]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950FC-F01D-432E-92A0-E4475BC39D8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33449685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C2F9F-D62C-45B4-A903-8104CE8EF828}" type="datetime1">
              <a:rPr lang="fi-FI" smtClean="0"/>
              <a:t>26.5.2020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[Alatunnisteteksti]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950FC-F01D-432E-92A0-E4475BC39D8F}" type="slidenum">
              <a:rPr lang="fi-FI" smtClean="0"/>
              <a:t>‹#›</a:t>
            </a:fld>
            <a:endParaRPr lang="fi-FI"/>
          </a:p>
        </p:txBody>
      </p:sp>
      <p:sp>
        <p:nvSpPr>
          <p:cNvPr id="7" name="Otsikko 6">
            <a:extLst>
              <a:ext uri="{FF2B5EF4-FFF2-40B4-BE49-F238E27FC236}">
                <a16:creationId xmlns:a16="http://schemas.microsoft.com/office/drawing/2014/main" id="{46BE63EC-6095-471C-AE85-156114947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415312189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546009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yntikortti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8FED5-D933-44C8-9564-D710DB44FAAC}" type="datetime1">
              <a:rPr lang="fi-FI" smtClean="0"/>
              <a:t>26.5.2020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[Alatunnisteteksti]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950FC-F01D-432E-92A0-E4475BC39D8F}" type="slidenum">
              <a:rPr lang="fi-FI" smtClean="0"/>
              <a:t>‹#›</a:t>
            </a:fld>
            <a:endParaRPr lang="fi-FI"/>
          </a:p>
        </p:txBody>
      </p:sp>
      <p:sp>
        <p:nvSpPr>
          <p:cNvPr id="6" name="Tekstin paikkamerkki 5"/>
          <p:cNvSpPr>
            <a:spLocks noGrp="1"/>
          </p:cNvSpPr>
          <p:nvPr>
            <p:ph type="body" sz="quarter" idx="13" hasCustomPrompt="1"/>
          </p:nvPr>
        </p:nvSpPr>
        <p:spPr>
          <a:xfrm>
            <a:off x="414000" y="1097280"/>
            <a:ext cx="5544000" cy="473155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400"/>
            </a:lvl1pPr>
          </a:lstStyle>
          <a:p>
            <a:pPr lvl="0"/>
            <a:r>
              <a:rPr lang="fi-FI"/>
              <a:t>Etunimi Sukunimi</a:t>
            </a:r>
            <a:br>
              <a:rPr lang="fi-FI"/>
            </a:br>
            <a:r>
              <a:rPr lang="fi-FI"/>
              <a:t>tehtävänimike</a:t>
            </a:r>
            <a:br>
              <a:rPr lang="fi-FI"/>
            </a:br>
            <a:br>
              <a:rPr lang="fi-FI"/>
            </a:br>
            <a:r>
              <a:rPr lang="fi-FI"/>
              <a:t>p. </a:t>
            </a:r>
            <a:r>
              <a:rPr lang="fi-FI" dirty="0"/>
              <a:t>00 0000 000, 000 000 000</a:t>
            </a:r>
            <a:br>
              <a:rPr lang="fi-FI" dirty="0"/>
            </a:br>
            <a:r>
              <a:rPr lang="fi-FI" dirty="0" err="1"/>
              <a:t>etunimi.sukunimi@yrittajat.fi</a:t>
            </a:r>
            <a:br>
              <a:rPr lang="fi-FI" dirty="0"/>
            </a:br>
            <a:br>
              <a:rPr lang="fi-FI" dirty="0"/>
            </a:br>
            <a:r>
              <a:rPr lang="fi-FI" dirty="0"/>
              <a:t>Twitter:</a:t>
            </a:r>
            <a:br>
              <a:rPr lang="fi-FI" dirty="0"/>
            </a:br>
            <a:r>
              <a:rPr lang="fi-FI" dirty="0"/>
              <a:t>Instagram:</a:t>
            </a:r>
            <a:br>
              <a:rPr lang="fi-FI" dirty="0"/>
            </a:br>
            <a:r>
              <a:rPr lang="fi-FI" dirty="0"/>
              <a:t>Facebook:</a:t>
            </a:r>
            <a:br>
              <a:rPr lang="fi-FI" dirty="0"/>
            </a:br>
            <a:br>
              <a:rPr lang="fi-FI" dirty="0"/>
            </a:br>
            <a:r>
              <a:rPr lang="fi-FI" dirty="0" err="1"/>
              <a:t>yrittajat.fi</a:t>
            </a:r>
            <a:endParaRPr lang="fi-FI" dirty="0"/>
          </a:p>
        </p:txBody>
      </p:sp>
      <p:sp>
        <p:nvSpPr>
          <p:cNvPr id="8" name="Kuvan paikkamerkki 7"/>
          <p:cNvSpPr>
            <a:spLocks noGrp="1"/>
          </p:cNvSpPr>
          <p:nvPr>
            <p:ph type="pic" sz="quarter" idx="14" hasCustomPrompt="1"/>
          </p:nvPr>
        </p:nvSpPr>
        <p:spPr>
          <a:xfrm>
            <a:off x="6096000" y="1097280"/>
            <a:ext cx="6096000" cy="4731552"/>
          </a:xfrm>
          <a:noFill/>
        </p:spPr>
        <p:txBody>
          <a:bodyPr anchor="ctr"/>
          <a:lstStyle>
            <a:lvl1pPr marL="239994" indent="0" algn="ctr">
              <a:spcBef>
                <a:spcPts val="0"/>
              </a:spcBef>
              <a:buNone/>
              <a:defRPr sz="2667"/>
            </a:lvl1pPr>
          </a:lstStyle>
          <a:p>
            <a:r>
              <a:rPr lang="fi-FI" dirty="0"/>
              <a:t>Vedä kuva paikkamerkkiin tai</a:t>
            </a:r>
            <a:br>
              <a:rPr lang="fi-FI" dirty="0"/>
            </a:br>
            <a:r>
              <a:rPr lang="fi-FI" dirty="0"/>
              <a:t>lisää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1999879702"/>
      </p:ext>
    </p:extLst>
  </p:cSld>
  <p:clrMapOvr>
    <a:masterClrMapping/>
  </p:clrMapOvr>
  <p:hf sldNum="0"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petus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9546" y="2237780"/>
            <a:ext cx="6132909" cy="2382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5489366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tsikko ja sisältö 2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CE8FED5-D933-44C8-9564-D710DB44FAAC}" type="datetime1">
              <a:rPr lang="fi-FI" smtClean="0"/>
              <a:t>26.5.2020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[Alatunnisteteksti]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A6950FC-F01D-432E-92A0-E4475BC39D8F}" type="slidenum">
              <a:rPr lang="fi-FI" smtClean="0"/>
              <a:t>‹#›</a:t>
            </a:fld>
            <a:endParaRPr lang="fi-FI"/>
          </a:p>
        </p:txBody>
      </p:sp>
      <p:sp>
        <p:nvSpPr>
          <p:cNvPr id="7" name="Otsikko 6">
            <a:extLst>
              <a:ext uri="{FF2B5EF4-FFF2-40B4-BE49-F238E27FC236}">
                <a16:creationId xmlns:a16="http://schemas.microsoft.com/office/drawing/2014/main" id="{46BE63EC-6095-471C-AE85-156114947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pic>
        <p:nvPicPr>
          <p:cNvPr id="9" name="Kuva 8">
            <a:extLst>
              <a:ext uri="{FF2B5EF4-FFF2-40B4-BE49-F238E27FC236}">
                <a16:creationId xmlns:a16="http://schemas.microsoft.com/office/drawing/2014/main" id="{B18DD67E-A907-49C4-9344-9E05BD7F82A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675" b="-564"/>
          <a:stretch/>
        </p:blipFill>
        <p:spPr bwMode="black">
          <a:xfrm>
            <a:off x="9555888" y="18055"/>
            <a:ext cx="2340000" cy="925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808328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sanvaih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36000" y="1128000"/>
            <a:ext cx="9144000" cy="2400000"/>
          </a:xfrm>
        </p:spPr>
        <p:txBody>
          <a:bodyPr/>
          <a:lstStyle>
            <a:lvl1pPr algn="ctr">
              <a:defRPr sz="4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36000" y="3600000"/>
            <a:ext cx="9144000" cy="1656000"/>
          </a:xfr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1CE8FED5-D933-44C8-9564-D710DB44FAAC}" type="datetime1">
              <a:rPr lang="fi-FI" smtClean="0"/>
              <a:t>26.5.2020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[Alatunnisteteksti]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DA6950FC-F01D-432E-92A0-E4475BC39D8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4021735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sanvaihto 2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36000" y="1128000"/>
            <a:ext cx="9144000" cy="2400000"/>
          </a:xfrm>
        </p:spPr>
        <p:txBody>
          <a:bodyPr/>
          <a:lstStyle>
            <a:lvl1pPr algn="ctr">
              <a:defRPr sz="4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36000" y="3600000"/>
            <a:ext cx="9144000" cy="1656000"/>
          </a:xfr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1CE8FED5-D933-44C8-9564-D710DB44FAAC}" type="datetime1">
              <a:rPr lang="fi-FI" smtClean="0"/>
              <a:t>26.5.2020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[Alatunnisteteksti]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DA6950FC-F01D-432E-92A0-E4475BC39D8F}" type="slidenum">
              <a:rPr lang="fi-FI" smtClean="0"/>
              <a:t>‹#›</a:t>
            </a:fld>
            <a:endParaRPr lang="fi-FI"/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30A00A45-5EE7-4C10-8E10-A75FF849C97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675" b="-564"/>
          <a:stretch/>
        </p:blipFill>
        <p:spPr bwMode="black">
          <a:xfrm>
            <a:off x="9555888" y="18055"/>
            <a:ext cx="2340000" cy="925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2444243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llinen 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14000" y="776532"/>
            <a:ext cx="10795468" cy="1200000"/>
          </a:xfrm>
        </p:spPr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414000" y="2024532"/>
            <a:ext cx="10795468" cy="1344000"/>
          </a:xfr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7" name="Suorakulmio 6"/>
          <p:cNvSpPr/>
          <p:nvPr/>
        </p:nvSpPr>
        <p:spPr bwMode="ltGray">
          <a:xfrm>
            <a:off x="9128560" y="3431685"/>
            <a:ext cx="3078000" cy="3429000"/>
          </a:xfrm>
          <a:prstGeom prst="rect">
            <a:avLst/>
          </a:prstGeom>
          <a:solidFill>
            <a:srgbClr val="00A3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400" err="1"/>
          </a:p>
        </p:txBody>
      </p:sp>
      <p:pic>
        <p:nvPicPr>
          <p:cNvPr id="8" name="Kuva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9459038" y="4690463"/>
            <a:ext cx="2346257" cy="911447"/>
          </a:xfrm>
          <a:prstGeom prst="rect">
            <a:avLst/>
          </a:prstGeom>
        </p:spPr>
      </p:pic>
      <p:sp>
        <p:nvSpPr>
          <p:cNvPr id="14" name="Kuvan paikkamerkki 13">
            <a:extLst>
              <a:ext uri="{FF2B5EF4-FFF2-40B4-BE49-F238E27FC236}">
                <a16:creationId xmlns:a16="http://schemas.microsoft.com/office/drawing/2014/main" id="{58BF3A17-CBF0-4A75-A58C-DF4A63495EE0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3431685"/>
            <a:ext cx="9139203" cy="3429000"/>
          </a:xfrm>
          <a:custGeom>
            <a:avLst/>
            <a:gdLst>
              <a:gd name="connsiteX0" fmla="*/ 0 w 9139203"/>
              <a:gd name="connsiteY0" fmla="*/ 0 h 3429000"/>
              <a:gd name="connsiteX1" fmla="*/ 9139203 w 9139203"/>
              <a:gd name="connsiteY1" fmla="*/ 0 h 3429000"/>
              <a:gd name="connsiteX2" fmla="*/ 9139203 w 9139203"/>
              <a:gd name="connsiteY2" fmla="*/ 554358 h 3429000"/>
              <a:gd name="connsiteX3" fmla="*/ 8475776 w 9139203"/>
              <a:gd name="connsiteY3" fmla="*/ 993655 h 3429000"/>
              <a:gd name="connsiteX4" fmla="*/ 9139203 w 9139203"/>
              <a:gd name="connsiteY4" fmla="*/ 1432952 h 3429000"/>
              <a:gd name="connsiteX5" fmla="*/ 9139203 w 9139203"/>
              <a:gd name="connsiteY5" fmla="*/ 3429000 h 3429000"/>
              <a:gd name="connsiteX6" fmla="*/ 0 w 9139203"/>
              <a:gd name="connsiteY6" fmla="*/ 342900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39203" h="3429000">
                <a:moveTo>
                  <a:pt x="0" y="0"/>
                </a:moveTo>
                <a:lnTo>
                  <a:pt x="9139203" y="0"/>
                </a:lnTo>
                <a:lnTo>
                  <a:pt x="9139203" y="554358"/>
                </a:lnTo>
                <a:lnTo>
                  <a:pt x="8475776" y="993655"/>
                </a:lnTo>
                <a:lnTo>
                  <a:pt x="9139203" y="1432952"/>
                </a:lnTo>
                <a:lnTo>
                  <a:pt x="9139203" y="3429000"/>
                </a:lnTo>
                <a:lnTo>
                  <a:pt x="0" y="34290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anchor="ctr">
            <a:noAutofit/>
          </a:bodyPr>
          <a:lstStyle>
            <a:lvl1pPr marL="10584" indent="0" algn="ctr">
              <a:buNone/>
              <a:tabLst/>
              <a:defRPr/>
            </a:lvl1pPr>
          </a:lstStyle>
          <a:p>
            <a:r>
              <a:rPr lang="fi-FI"/>
              <a:t>Vedä kuva paikkamerkkiin tai </a:t>
            </a:r>
            <a:br>
              <a:rPr lang="fi-FI"/>
            </a:br>
            <a:r>
              <a:rPr lang="fi-FI"/>
              <a:t>lisää napsauttamalla kuvaketta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8FED5-D933-44C8-9564-D710DB44FAAC}" type="datetime1">
              <a:rPr lang="fi-FI" smtClean="0"/>
              <a:t>26.5.2020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[Alatunnisteteksti]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414000" y="6516000"/>
            <a:ext cx="576000" cy="324000"/>
          </a:xfrm>
        </p:spPr>
        <p:txBody>
          <a:bodyPr/>
          <a:lstStyle/>
          <a:p>
            <a:fld id="{DA6950FC-F01D-432E-92A0-E4475BC39D8F}" type="slidenum">
              <a:rPr lang="fi-FI" smtClean="0"/>
              <a:t>‹#›</a:t>
            </a:fld>
            <a:endParaRPr lang="fi-FI"/>
          </a:p>
        </p:txBody>
      </p:sp>
      <p:sp>
        <p:nvSpPr>
          <p:cNvPr id="15" name="Kolmio 9">
            <a:extLst>
              <a:ext uri="{FF2B5EF4-FFF2-40B4-BE49-F238E27FC236}">
                <a16:creationId xmlns:a16="http://schemas.microsoft.com/office/drawing/2014/main" id="{75A302AC-973C-4C9F-B64C-275B843D6E09}"/>
              </a:ext>
            </a:extLst>
          </p:cNvPr>
          <p:cNvSpPr/>
          <p:nvPr/>
        </p:nvSpPr>
        <p:spPr bwMode="ltGray">
          <a:xfrm rot="16200000">
            <a:off x="8356994" y="4091882"/>
            <a:ext cx="883212" cy="666915"/>
          </a:xfrm>
          <a:prstGeom prst="triangle">
            <a:avLst/>
          </a:prstGeom>
          <a:solidFill>
            <a:srgbClr val="00A3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 err="1"/>
          </a:p>
        </p:txBody>
      </p:sp>
    </p:spTree>
    <p:extLst>
      <p:ext uri="{BB962C8B-B14F-4D97-AF65-F5344CB8AC3E}">
        <p14:creationId xmlns:p14="http://schemas.microsoft.com/office/powerpoint/2010/main" val="2226379722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, diagrammi ja läh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14000" y="1416000"/>
            <a:ext cx="11248354" cy="4320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Tekstin paikkamerkki 13"/>
          <p:cNvSpPr>
            <a:spLocks noGrp="1"/>
          </p:cNvSpPr>
          <p:nvPr>
            <p:ph type="body" sz="quarter" idx="13" hasCustomPrompt="1"/>
          </p:nvPr>
        </p:nvSpPr>
        <p:spPr>
          <a:xfrm>
            <a:off x="414000" y="5856000"/>
            <a:ext cx="9714000" cy="396000"/>
          </a:xfrm>
        </p:spPr>
        <p:txBody>
          <a:bodyPr tIns="0" bIns="0">
            <a:noAutofit/>
          </a:bodyPr>
          <a:lstStyle>
            <a:lvl1pPr marL="0" indent="0">
              <a:buNone/>
              <a:defRPr sz="1600" i="1">
                <a:solidFill>
                  <a:schemeClr val="tx1"/>
                </a:solidFill>
              </a:defRPr>
            </a:lvl1pPr>
            <a:lvl2pPr marL="341991" indent="0">
              <a:buNone/>
              <a:defRPr sz="1200"/>
            </a:lvl2pPr>
            <a:lvl3pPr marL="629984" indent="0">
              <a:buNone/>
              <a:defRPr sz="1200"/>
            </a:lvl3pPr>
            <a:lvl4pPr marL="917977" indent="0">
              <a:buNone/>
              <a:defRPr sz="1200"/>
            </a:lvl4pPr>
            <a:lvl5pPr marL="1205970" indent="0">
              <a:buNone/>
              <a:defRPr sz="1200"/>
            </a:lvl5pPr>
          </a:lstStyle>
          <a:p>
            <a:pPr lvl="0"/>
            <a:r>
              <a:rPr lang="fi-FI" dirty="0"/>
              <a:t>Lisää lähdetieto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8FED5-D933-44C8-9564-D710DB44FAAC}" type="datetime1">
              <a:rPr lang="fi-FI" smtClean="0"/>
              <a:t>26.5.2020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[Alatunnisteteksti]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950FC-F01D-432E-92A0-E4475BC39D8F}" type="slidenum">
              <a:rPr lang="fi-FI" smtClean="0"/>
              <a:t>‹#›</a:t>
            </a:fld>
            <a:endParaRPr lang="fi-FI"/>
          </a:p>
        </p:txBody>
      </p:sp>
      <p:cxnSp>
        <p:nvCxnSpPr>
          <p:cNvPr id="8" name="Suora yhdysviiva 7"/>
          <p:cNvCxnSpPr/>
          <p:nvPr/>
        </p:nvCxnSpPr>
        <p:spPr>
          <a:xfrm>
            <a:off x="414000" y="5841312"/>
            <a:ext cx="1125813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tsikko 8">
            <a:extLst>
              <a:ext uri="{FF2B5EF4-FFF2-40B4-BE49-F238E27FC236}">
                <a16:creationId xmlns:a16="http://schemas.microsoft.com/office/drawing/2014/main" id="{09AE56AE-2C12-4176-879E-9B5423F76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1604118592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, sisältö ja läh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14000" y="1416000"/>
            <a:ext cx="11248354" cy="4320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8FED5-D933-44C8-9564-D710DB44FAAC}" type="datetime1">
              <a:rPr lang="fi-FI" smtClean="0"/>
              <a:t>26.5.2020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[Alatunnisteteksti]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950FC-F01D-432E-92A0-E4475BC39D8F}" type="slidenum">
              <a:rPr lang="fi-FI" smtClean="0"/>
              <a:t>‹#›</a:t>
            </a:fld>
            <a:endParaRPr lang="fi-FI"/>
          </a:p>
        </p:txBody>
      </p:sp>
      <p:sp>
        <p:nvSpPr>
          <p:cNvPr id="7" name="Tekstin paikkamerkki 13"/>
          <p:cNvSpPr>
            <a:spLocks noGrp="1"/>
          </p:cNvSpPr>
          <p:nvPr>
            <p:ph type="body" sz="quarter" idx="13" hasCustomPrompt="1"/>
          </p:nvPr>
        </p:nvSpPr>
        <p:spPr>
          <a:xfrm>
            <a:off x="414000" y="5856000"/>
            <a:ext cx="9714000" cy="396000"/>
          </a:xfrm>
        </p:spPr>
        <p:txBody>
          <a:bodyPr tIns="0" bIns="0">
            <a:noAutofit/>
          </a:bodyPr>
          <a:lstStyle>
            <a:lvl1pPr marL="0" indent="0">
              <a:buNone/>
              <a:defRPr sz="1600" i="1">
                <a:solidFill>
                  <a:schemeClr val="tx1"/>
                </a:solidFill>
              </a:defRPr>
            </a:lvl1pPr>
            <a:lvl2pPr marL="341991" indent="0">
              <a:buNone/>
              <a:defRPr sz="1200"/>
            </a:lvl2pPr>
            <a:lvl3pPr marL="629984" indent="0">
              <a:buNone/>
              <a:defRPr sz="1200"/>
            </a:lvl3pPr>
            <a:lvl4pPr marL="917977" indent="0">
              <a:buNone/>
              <a:defRPr sz="1200"/>
            </a:lvl4pPr>
            <a:lvl5pPr marL="1205970" indent="0">
              <a:buNone/>
              <a:defRPr sz="1200"/>
            </a:lvl5pPr>
          </a:lstStyle>
          <a:p>
            <a:pPr lvl="0"/>
            <a:r>
              <a:rPr lang="fi-FI"/>
              <a:t>Lisää lähdetieto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098625090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14000" y="1416000"/>
            <a:ext cx="5510474" cy="4535083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51880" y="1416000"/>
            <a:ext cx="5510474" cy="4535083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75A26-E7EB-42B7-B05A-8F0C149E23CB}" type="datetime1">
              <a:rPr lang="fi-FI" smtClean="0"/>
              <a:t>26.5.2020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[Alatunnisteteksti]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950FC-F01D-432E-92A0-E4475BC39D8F}" type="slidenum">
              <a:rPr lang="fi-FI" smtClean="0"/>
              <a:t>‹#›</a:t>
            </a:fld>
            <a:endParaRPr lang="fi-FI"/>
          </a:p>
        </p:txBody>
      </p:sp>
      <p:sp>
        <p:nvSpPr>
          <p:cNvPr id="8" name="Otsikko 7">
            <a:extLst>
              <a:ext uri="{FF2B5EF4-FFF2-40B4-BE49-F238E27FC236}">
                <a16:creationId xmlns:a16="http://schemas.microsoft.com/office/drawing/2014/main" id="{0381782D-255F-4853-838D-BA013CF68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2537768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/>
          <p:cNvPicPr>
            <a:picLocks noChangeAspect="1"/>
          </p:cNvPicPr>
          <p:nvPr/>
        </p:nvPicPr>
        <p:blipFill rotWithShape="1"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141"/>
          <a:stretch/>
        </p:blipFill>
        <p:spPr>
          <a:xfrm>
            <a:off x="9552790" y="18056"/>
            <a:ext cx="2340000" cy="913763"/>
          </a:xfrm>
          <a:prstGeom prst="rect">
            <a:avLst/>
          </a:prstGeom>
        </p:spPr>
      </p:pic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14000" y="0"/>
            <a:ext cx="9138790" cy="111600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14000" y="1416000"/>
            <a:ext cx="11248354" cy="4680000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  <a:p>
            <a:pPr lvl="5"/>
            <a:r>
              <a:rPr lang="fi-FI" dirty="0"/>
              <a:t>6</a:t>
            </a:r>
          </a:p>
          <a:p>
            <a:pPr lvl="6"/>
            <a:r>
              <a:rPr lang="fi-FI" dirty="0"/>
              <a:t>7</a:t>
            </a:r>
          </a:p>
          <a:p>
            <a:pPr lvl="7"/>
            <a:r>
              <a:rPr lang="fi-FI" dirty="0"/>
              <a:t>8</a:t>
            </a:r>
          </a:p>
          <a:p>
            <a:pPr lvl="8"/>
            <a:r>
              <a:rPr lang="fi-FI" dirty="0"/>
              <a:t>9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880000" y="6515944"/>
            <a:ext cx="1248000" cy="32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1CE8FED5-D933-44C8-9564-D710DB44FAAC}" type="datetime1">
              <a:rPr lang="fi-FI" smtClean="0"/>
              <a:t>26.5.2020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1128000" y="6515944"/>
            <a:ext cx="7752000" cy="32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fi-FI"/>
              <a:t>[Alatunnisteteksti]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414000" y="6515944"/>
            <a:ext cx="576000" cy="3240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DA6950FC-F01D-432E-92A0-E4475BC39D8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843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9" r:id="rId1"/>
    <p:sldLayoutId id="2147484450" r:id="rId2"/>
    <p:sldLayoutId id="2147484451" r:id="rId3"/>
    <p:sldLayoutId id="2147484452" r:id="rId4"/>
    <p:sldLayoutId id="2147484453" r:id="rId5"/>
    <p:sldLayoutId id="2147484454" r:id="rId6"/>
    <p:sldLayoutId id="2147484455" r:id="rId7"/>
    <p:sldLayoutId id="2147484456" r:id="rId8"/>
    <p:sldLayoutId id="2147484457" r:id="rId9"/>
    <p:sldLayoutId id="2147484458" r:id="rId10"/>
    <p:sldLayoutId id="2147484459" r:id="rId11"/>
    <p:sldLayoutId id="2147484460" r:id="rId12"/>
    <p:sldLayoutId id="2147484461" r:id="rId13"/>
    <p:sldLayoutId id="2147484462" r:id="rId14"/>
    <p:sldLayoutId id="2147484463" r:id="rId15"/>
    <p:sldLayoutId id="2147484464" r:id="rId16"/>
    <p:sldLayoutId id="2147484465" r:id="rId17"/>
    <p:sldLayoutId id="2147484466" r:id="rId18"/>
    <p:sldLayoutId id="2147484467" r:id="rId19"/>
    <p:sldLayoutId id="2147484468" r:id="rId20"/>
    <p:sldLayoutId id="2147484469" r:id="rId21"/>
    <p:sldLayoutId id="2147484470" r:id="rId22"/>
  </p:sldLayoutIdLst>
  <p:hf sldNum="0" hdr="0" ftr="0" dt="0"/>
  <p:txStyles>
    <p:titleStyle>
      <a:lvl1pPr algn="l" defTabSz="914377" rtl="0" eaLnBrk="1" latinLnBrk="0" hangingPunct="1">
        <a:spcBef>
          <a:spcPct val="0"/>
        </a:spcBef>
        <a:buNone/>
        <a:defRPr sz="3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9994" indent="-239994" algn="l" defTabSz="914377" rtl="0" eaLnBrk="1" latinLnBrk="0" hangingPunct="1">
        <a:spcBef>
          <a:spcPct val="20000"/>
        </a:spcBef>
        <a:buClr>
          <a:srgbClr val="000000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29984" indent="-263993" algn="l" defTabSz="914377" rtl="0" eaLnBrk="1" latinLnBrk="0" hangingPunct="1">
        <a:spcBef>
          <a:spcPct val="20000"/>
        </a:spcBef>
        <a:buClr>
          <a:srgbClr val="000000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55974" indent="-239994" algn="l" defTabSz="914377" rtl="0" eaLnBrk="1" latinLnBrk="0" hangingPunct="1">
        <a:spcBef>
          <a:spcPct val="20000"/>
        </a:spcBef>
        <a:buClr>
          <a:srgbClr val="000000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439964" indent="-239994" algn="l" defTabSz="914377" rtl="0" eaLnBrk="1" latinLnBrk="0" hangingPunct="1">
        <a:spcBef>
          <a:spcPct val="20000"/>
        </a:spcBef>
        <a:buClr>
          <a:srgbClr val="000000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954" indent="-239994" algn="l" defTabSz="914377" rtl="0" eaLnBrk="1" latinLnBrk="0" hangingPunct="1">
        <a:spcBef>
          <a:spcPct val="20000"/>
        </a:spcBef>
        <a:buClr>
          <a:srgbClr val="000000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207945" indent="-239994" algn="l" defTabSz="914377" rtl="0" eaLnBrk="1" latinLnBrk="0" hangingPunct="1">
        <a:spcBef>
          <a:spcPct val="20000"/>
        </a:spcBef>
        <a:buClr>
          <a:srgbClr val="000000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2615935" indent="-239994" algn="l" defTabSz="914377" rtl="0" eaLnBrk="1" latinLnBrk="0" hangingPunct="1">
        <a:spcBef>
          <a:spcPct val="20000"/>
        </a:spcBef>
        <a:buClr>
          <a:srgbClr val="000000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023924" indent="-239994" algn="l" defTabSz="914377" rtl="0" eaLnBrk="1" latinLnBrk="0" hangingPunct="1">
        <a:spcBef>
          <a:spcPct val="20000"/>
        </a:spcBef>
        <a:buClr>
          <a:srgbClr val="000000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3407915" indent="-239994" algn="l" defTabSz="914377" rtl="0" eaLnBrk="1" latinLnBrk="0" hangingPunct="1">
        <a:spcBef>
          <a:spcPct val="20000"/>
        </a:spcBef>
        <a:buClr>
          <a:srgbClr val="000000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2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>
            <a:extLst>
              <a:ext uri="{FF2B5EF4-FFF2-40B4-BE49-F238E27FC236}">
                <a16:creationId xmlns:a16="http://schemas.microsoft.com/office/drawing/2014/main" id="{C6563270-B246-495F-9E28-410DC677237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Maakunnan selviytymisfoorumi</a:t>
            </a:r>
          </a:p>
        </p:txBody>
      </p:sp>
      <p:sp>
        <p:nvSpPr>
          <p:cNvPr id="8" name="Alaotsikko 7">
            <a:extLst>
              <a:ext uri="{FF2B5EF4-FFF2-40B4-BE49-F238E27FC236}">
                <a16:creationId xmlns:a16="http://schemas.microsoft.com/office/drawing/2014/main" id="{28535764-C966-4EEE-9C10-E8FE18B6BAD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26.5.2020 </a:t>
            </a:r>
          </a:p>
          <a:p>
            <a:endParaRPr lang="fi-FI" dirty="0"/>
          </a:p>
          <a:p>
            <a:r>
              <a:rPr lang="fi-FI" dirty="0"/>
              <a:t>Niina Kuuva, aluejohtaja, Etelä-Savon Yrittäjät</a:t>
            </a:r>
          </a:p>
        </p:txBody>
      </p:sp>
      <p:pic>
        <p:nvPicPr>
          <p:cNvPr id="1028" name="Picture 4" descr="Tehoa Etelä-Savon vesien suojeluun - hae avustusta vesien ...">
            <a:extLst>
              <a:ext uri="{FF2B5EF4-FFF2-40B4-BE49-F238E27FC236}">
                <a16:creationId xmlns:a16="http://schemas.microsoft.com/office/drawing/2014/main" id="{7307BFB3-5325-41FD-A509-5324F9C03305}"/>
              </a:ext>
            </a:extLst>
          </p:cNvPr>
          <p:cNvPicPr>
            <a:picLocks noGrp="1" noChangeAspect="1" noChangeArrowheads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915" b="21915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29809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orakulmio 1">
            <a:extLst>
              <a:ext uri="{FF2B5EF4-FFF2-40B4-BE49-F238E27FC236}">
                <a16:creationId xmlns:a16="http://schemas.microsoft.com/office/drawing/2014/main" id="{D25FEED6-4BA6-4DC9-9178-B0725F50CAEE}"/>
              </a:ext>
            </a:extLst>
          </p:cNvPr>
          <p:cNvSpPr/>
          <p:nvPr/>
        </p:nvSpPr>
        <p:spPr>
          <a:xfrm>
            <a:off x="767408" y="3833562"/>
            <a:ext cx="1101148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Vaikka valtio korvaisi valtaosan korona-soten menoista, tullaan tilanteeseen, jossa kuntien edelleen tehostettava palvelurakennettaan. </a:t>
            </a:r>
            <a:r>
              <a:rPr lang="fi-FI" dirty="0">
                <a:sym typeface="Wingdings" panose="05000000000000000000" pitchFamily="2" charset="2"/>
              </a:rPr>
              <a:t> </a:t>
            </a:r>
            <a:r>
              <a:rPr lang="fi-FI" dirty="0"/>
              <a:t>Ei todennäköisesti varaa myöskään tukea paikallista kilpailukykyä esim. alhaisempina taksoina. </a:t>
            </a:r>
            <a:r>
              <a:rPr lang="fi-FI" dirty="0">
                <a:sym typeface="Wingdings" panose="05000000000000000000" pitchFamily="2" charset="2"/>
              </a:rPr>
              <a:t> Myös investointilistojen väistämätön lyheneminen.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>
                <a:sym typeface="Wingdings" panose="05000000000000000000" pitchFamily="2" charset="2"/>
              </a:rPr>
              <a:t>Entä jos Etelä-Savoon tai lähialueille ei enää lennetä ollenkaan?  vaihtoehtoisten kulkumuotojen varaan rakentaminen.</a:t>
            </a:r>
            <a:endParaRPr lang="fi-FI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E-kuntalaisuuden kehittäminen. Monipaikkaisuus tulee ottaa huomioon lainsäädännön, palvelujen mitoituksen ja liikennejärjestelmän kehittämisessä.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Etelä-Savosta vastuullisuuden edelläkävijä!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dirty="0"/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2CFF463E-5674-498D-BAD1-F7685CA61A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3216" y="44624"/>
            <a:ext cx="8897452" cy="2831838"/>
          </a:xfrm>
          <a:prstGeom prst="rect">
            <a:avLst/>
          </a:prstGeom>
        </p:spPr>
      </p:pic>
      <p:sp>
        <p:nvSpPr>
          <p:cNvPr id="11" name="Nuoli: Viisikulmio 10">
            <a:extLst>
              <a:ext uri="{FF2B5EF4-FFF2-40B4-BE49-F238E27FC236}">
                <a16:creationId xmlns:a16="http://schemas.microsoft.com/office/drawing/2014/main" id="{1341287C-0271-4D93-8FF6-3097330BB68A}"/>
              </a:ext>
            </a:extLst>
          </p:cNvPr>
          <p:cNvSpPr/>
          <p:nvPr/>
        </p:nvSpPr>
        <p:spPr>
          <a:xfrm>
            <a:off x="2236149" y="1202028"/>
            <a:ext cx="1535837" cy="1134122"/>
          </a:xfrm>
          <a:prstGeom prst="homePlat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1. Ensiapu-vaihe</a:t>
            </a:r>
          </a:p>
        </p:txBody>
      </p:sp>
      <p:sp>
        <p:nvSpPr>
          <p:cNvPr id="12" name="Nuoli: Viisikulmio 11">
            <a:extLst>
              <a:ext uri="{FF2B5EF4-FFF2-40B4-BE49-F238E27FC236}">
                <a16:creationId xmlns:a16="http://schemas.microsoft.com/office/drawing/2014/main" id="{B2557F8F-5790-4E0A-897B-7FDBB98119D9}"/>
              </a:ext>
            </a:extLst>
          </p:cNvPr>
          <p:cNvSpPr/>
          <p:nvPr/>
        </p:nvSpPr>
        <p:spPr>
          <a:xfrm>
            <a:off x="3825254" y="1210903"/>
            <a:ext cx="2536725" cy="1134122"/>
          </a:xfrm>
          <a:prstGeom prst="homePlat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2. Elvytysvaihe</a:t>
            </a:r>
          </a:p>
        </p:txBody>
      </p:sp>
      <p:sp>
        <p:nvSpPr>
          <p:cNvPr id="13" name="Nuoli: Viisikulmio 12">
            <a:extLst>
              <a:ext uri="{FF2B5EF4-FFF2-40B4-BE49-F238E27FC236}">
                <a16:creationId xmlns:a16="http://schemas.microsoft.com/office/drawing/2014/main" id="{757A7A09-1941-424C-9065-486DFD39164B}"/>
              </a:ext>
            </a:extLst>
          </p:cNvPr>
          <p:cNvSpPr/>
          <p:nvPr/>
        </p:nvSpPr>
        <p:spPr>
          <a:xfrm>
            <a:off x="5719825" y="1210903"/>
            <a:ext cx="2987198" cy="1134122"/>
          </a:xfrm>
          <a:prstGeom prst="homePlat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3. ”Kipupakettivaihe”</a:t>
            </a:r>
          </a:p>
        </p:txBody>
      </p:sp>
      <p:sp>
        <p:nvSpPr>
          <p:cNvPr id="14" name="Puhekupla: Suorakulmio 13">
            <a:extLst>
              <a:ext uri="{FF2B5EF4-FFF2-40B4-BE49-F238E27FC236}">
                <a16:creationId xmlns:a16="http://schemas.microsoft.com/office/drawing/2014/main" id="{33947128-3FB3-46F7-A2FB-B4FE98C07951}"/>
              </a:ext>
            </a:extLst>
          </p:cNvPr>
          <p:cNvSpPr/>
          <p:nvPr/>
        </p:nvSpPr>
        <p:spPr>
          <a:xfrm>
            <a:off x="49741" y="2696198"/>
            <a:ext cx="3021658" cy="856981"/>
          </a:xfrm>
          <a:prstGeom prst="wedgeRectCallout">
            <a:avLst>
              <a:gd name="adj1" fmla="val 28681"/>
              <a:gd name="adj2" fmla="val -108376"/>
            </a:avLst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Autetaan yrityksiä pahimman yli. Kesto riippuu pandemian tilanteesta.</a:t>
            </a:r>
          </a:p>
        </p:txBody>
      </p:sp>
      <p:sp>
        <p:nvSpPr>
          <p:cNvPr id="15" name="Puhekupla: Suorakulmio 14">
            <a:extLst>
              <a:ext uri="{FF2B5EF4-FFF2-40B4-BE49-F238E27FC236}">
                <a16:creationId xmlns:a16="http://schemas.microsoft.com/office/drawing/2014/main" id="{398CF5F9-45A4-4106-BD2C-130BD9561387}"/>
              </a:ext>
            </a:extLst>
          </p:cNvPr>
          <p:cNvSpPr/>
          <p:nvPr/>
        </p:nvSpPr>
        <p:spPr>
          <a:xfrm>
            <a:off x="3515284" y="2696200"/>
            <a:ext cx="2858610" cy="856980"/>
          </a:xfrm>
          <a:prstGeom prst="wedgeRectCallout">
            <a:avLst>
              <a:gd name="adj1" fmla="val -4684"/>
              <a:gd name="adj2" fmla="val -111655"/>
            </a:avLst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Tuetaan elvytystoimin ja rakennereformein talouden tervehtymistä.</a:t>
            </a:r>
          </a:p>
        </p:txBody>
      </p:sp>
      <p:sp>
        <p:nvSpPr>
          <p:cNvPr id="16" name="Puhekupla: Suorakulmio 15">
            <a:extLst>
              <a:ext uri="{FF2B5EF4-FFF2-40B4-BE49-F238E27FC236}">
                <a16:creationId xmlns:a16="http://schemas.microsoft.com/office/drawing/2014/main" id="{7B11445F-A14C-4FED-A2A0-79BA8D095A7D}"/>
              </a:ext>
            </a:extLst>
          </p:cNvPr>
          <p:cNvSpPr/>
          <p:nvPr/>
        </p:nvSpPr>
        <p:spPr>
          <a:xfrm>
            <a:off x="6817779" y="2696199"/>
            <a:ext cx="4246773" cy="856981"/>
          </a:xfrm>
          <a:prstGeom prst="wedgeRectCallout">
            <a:avLst>
              <a:gd name="adj1" fmla="val -37755"/>
              <a:gd name="adj2" fmla="val -113596"/>
            </a:avLst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Tehdään lisää reformeja, leikkauksia ja ehkä veronkorotuksia, jotta selvitään koronalaskusta.</a:t>
            </a:r>
          </a:p>
        </p:txBody>
      </p:sp>
    </p:spTree>
    <p:extLst>
      <p:ext uri="{BB962C8B-B14F-4D97-AF65-F5344CB8AC3E}">
        <p14:creationId xmlns:p14="http://schemas.microsoft.com/office/powerpoint/2010/main" val="32026316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52373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>
            <a:extLst>
              <a:ext uri="{FF2B5EF4-FFF2-40B4-BE49-F238E27FC236}">
                <a16:creationId xmlns:a16="http://schemas.microsoft.com/office/drawing/2014/main" id="{A0522DC8-9114-410A-BAC3-FDD473F4F5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54" y="163547"/>
            <a:ext cx="12132091" cy="6530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8128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>
            <a:extLst>
              <a:ext uri="{FF2B5EF4-FFF2-40B4-BE49-F238E27FC236}">
                <a16:creationId xmlns:a16="http://schemas.microsoft.com/office/drawing/2014/main" id="{13CC8FF4-6573-4501-A027-4F5D68FE32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64" y="79720"/>
            <a:ext cx="12124471" cy="6698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8961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>
            <a:extLst>
              <a:ext uri="{FF2B5EF4-FFF2-40B4-BE49-F238E27FC236}">
                <a16:creationId xmlns:a16="http://schemas.microsoft.com/office/drawing/2014/main" id="{E12E46DF-6502-4626-A325-C42A068457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33" y="87340"/>
            <a:ext cx="12147333" cy="6683319"/>
          </a:xfrm>
          <a:prstGeom prst="rect">
            <a:avLst/>
          </a:prstGeom>
        </p:spPr>
      </p:pic>
      <p:pic>
        <p:nvPicPr>
          <p:cNvPr id="3" name="Kuva 2">
            <a:extLst>
              <a:ext uri="{FF2B5EF4-FFF2-40B4-BE49-F238E27FC236}">
                <a16:creationId xmlns:a16="http://schemas.microsoft.com/office/drawing/2014/main" id="{E3668879-2939-4D4E-8A97-4E078CC269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764" y="114012"/>
            <a:ext cx="12124471" cy="6629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35805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>
            <a:extLst>
              <a:ext uri="{FF2B5EF4-FFF2-40B4-BE49-F238E27FC236}">
                <a16:creationId xmlns:a16="http://schemas.microsoft.com/office/drawing/2014/main" id="{32E0167B-B16F-4A64-B21B-6F1435E67B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9778"/>
            <a:ext cx="12093988" cy="6485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0310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>
            <a:extLst>
              <a:ext uri="{FF2B5EF4-FFF2-40B4-BE49-F238E27FC236}">
                <a16:creationId xmlns:a16="http://schemas.microsoft.com/office/drawing/2014/main" id="{B92F2505-795E-42B7-B7D8-C8CFED192C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06" y="171167"/>
            <a:ext cx="12093988" cy="6515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1610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>
            <a:extLst>
              <a:ext uri="{FF2B5EF4-FFF2-40B4-BE49-F238E27FC236}">
                <a16:creationId xmlns:a16="http://schemas.microsoft.com/office/drawing/2014/main" id="{5C2B6D49-57DD-4EC9-A6C4-62D8609B46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06" y="-27384"/>
            <a:ext cx="12093988" cy="6508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06613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>
            <a:extLst>
              <a:ext uri="{FF2B5EF4-FFF2-40B4-BE49-F238E27FC236}">
                <a16:creationId xmlns:a16="http://schemas.microsoft.com/office/drawing/2014/main" id="{36524862-6A09-4124-8F67-469A69F0C1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3216" y="44624"/>
            <a:ext cx="8897452" cy="2831838"/>
          </a:xfrm>
          <a:prstGeom prst="rect">
            <a:avLst/>
          </a:prstGeom>
        </p:spPr>
      </p:pic>
      <p:sp>
        <p:nvSpPr>
          <p:cNvPr id="4" name="Nuoli: Viisikulmio 3">
            <a:extLst>
              <a:ext uri="{FF2B5EF4-FFF2-40B4-BE49-F238E27FC236}">
                <a16:creationId xmlns:a16="http://schemas.microsoft.com/office/drawing/2014/main" id="{1EAC1BA3-105B-4311-AC57-A028EAC5D927}"/>
              </a:ext>
            </a:extLst>
          </p:cNvPr>
          <p:cNvSpPr/>
          <p:nvPr/>
        </p:nvSpPr>
        <p:spPr>
          <a:xfrm>
            <a:off x="2236149" y="1202028"/>
            <a:ext cx="1535837" cy="1134122"/>
          </a:xfrm>
          <a:prstGeom prst="homePlat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1. Ensiapu-vaihe</a:t>
            </a:r>
          </a:p>
        </p:txBody>
      </p:sp>
      <p:sp>
        <p:nvSpPr>
          <p:cNvPr id="5" name="Nuoli: Viisikulmio 4">
            <a:extLst>
              <a:ext uri="{FF2B5EF4-FFF2-40B4-BE49-F238E27FC236}">
                <a16:creationId xmlns:a16="http://schemas.microsoft.com/office/drawing/2014/main" id="{E784FD9D-B4B1-419F-9DC8-17E50F1CE5A0}"/>
              </a:ext>
            </a:extLst>
          </p:cNvPr>
          <p:cNvSpPr/>
          <p:nvPr/>
        </p:nvSpPr>
        <p:spPr>
          <a:xfrm>
            <a:off x="3825254" y="1210903"/>
            <a:ext cx="2536725" cy="1134122"/>
          </a:xfrm>
          <a:prstGeom prst="homePlat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2. Elvytysvaihe</a:t>
            </a:r>
          </a:p>
        </p:txBody>
      </p:sp>
      <p:sp>
        <p:nvSpPr>
          <p:cNvPr id="6" name="Nuoli: Viisikulmio 5">
            <a:extLst>
              <a:ext uri="{FF2B5EF4-FFF2-40B4-BE49-F238E27FC236}">
                <a16:creationId xmlns:a16="http://schemas.microsoft.com/office/drawing/2014/main" id="{F84B5C6A-BF04-4E38-89C0-88B3CEB23CC1}"/>
              </a:ext>
            </a:extLst>
          </p:cNvPr>
          <p:cNvSpPr/>
          <p:nvPr/>
        </p:nvSpPr>
        <p:spPr>
          <a:xfrm>
            <a:off x="5719825" y="1210903"/>
            <a:ext cx="2987198" cy="1134122"/>
          </a:xfrm>
          <a:prstGeom prst="homePlat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3. ”Kipupakettivaihe”</a:t>
            </a:r>
          </a:p>
        </p:txBody>
      </p:sp>
      <p:sp>
        <p:nvSpPr>
          <p:cNvPr id="7" name="Puhekupla: Suorakulmio 6">
            <a:extLst>
              <a:ext uri="{FF2B5EF4-FFF2-40B4-BE49-F238E27FC236}">
                <a16:creationId xmlns:a16="http://schemas.microsoft.com/office/drawing/2014/main" id="{2C19D6A1-2CEB-4FDC-9A0F-DA45F550E101}"/>
              </a:ext>
            </a:extLst>
          </p:cNvPr>
          <p:cNvSpPr/>
          <p:nvPr/>
        </p:nvSpPr>
        <p:spPr>
          <a:xfrm>
            <a:off x="49741" y="2696199"/>
            <a:ext cx="3021658" cy="832996"/>
          </a:xfrm>
          <a:prstGeom prst="wedgeRectCallout">
            <a:avLst>
              <a:gd name="adj1" fmla="val 28681"/>
              <a:gd name="adj2" fmla="val -108376"/>
            </a:avLst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Autetaan yrityksiä pahimman yli. Kesto riippuu pandemian tilanteesta.</a:t>
            </a:r>
          </a:p>
        </p:txBody>
      </p:sp>
      <p:sp>
        <p:nvSpPr>
          <p:cNvPr id="8" name="Puhekupla: Suorakulmio 7">
            <a:extLst>
              <a:ext uri="{FF2B5EF4-FFF2-40B4-BE49-F238E27FC236}">
                <a16:creationId xmlns:a16="http://schemas.microsoft.com/office/drawing/2014/main" id="{4A500121-6CCF-4781-8D34-46CC11FAB5C0}"/>
              </a:ext>
            </a:extLst>
          </p:cNvPr>
          <p:cNvSpPr/>
          <p:nvPr/>
        </p:nvSpPr>
        <p:spPr>
          <a:xfrm>
            <a:off x="3515284" y="2696200"/>
            <a:ext cx="2858610" cy="832995"/>
          </a:xfrm>
          <a:prstGeom prst="wedgeRectCallout">
            <a:avLst>
              <a:gd name="adj1" fmla="val -4684"/>
              <a:gd name="adj2" fmla="val -111655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Tuetaan elvytystoimin ja rakennereformein talouden tervehtymistä.</a:t>
            </a:r>
          </a:p>
        </p:txBody>
      </p:sp>
      <p:sp>
        <p:nvSpPr>
          <p:cNvPr id="9" name="Puhekupla: Suorakulmio 8">
            <a:extLst>
              <a:ext uri="{FF2B5EF4-FFF2-40B4-BE49-F238E27FC236}">
                <a16:creationId xmlns:a16="http://schemas.microsoft.com/office/drawing/2014/main" id="{119F5BFF-AAB8-450B-B029-78019587F94A}"/>
              </a:ext>
            </a:extLst>
          </p:cNvPr>
          <p:cNvSpPr/>
          <p:nvPr/>
        </p:nvSpPr>
        <p:spPr>
          <a:xfrm>
            <a:off x="6817779" y="2696200"/>
            <a:ext cx="4246773" cy="832996"/>
          </a:xfrm>
          <a:prstGeom prst="wedgeRectCallout">
            <a:avLst>
              <a:gd name="adj1" fmla="val -37755"/>
              <a:gd name="adj2" fmla="val -113596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Tehdään lisää reformeja, leikkauksia ja ehkä veronkorotuksia, jotta selvitään koronalaskusta.</a:t>
            </a:r>
          </a:p>
        </p:txBody>
      </p:sp>
      <p:sp>
        <p:nvSpPr>
          <p:cNvPr id="12" name="Suorakulmio 11">
            <a:extLst>
              <a:ext uri="{FF2B5EF4-FFF2-40B4-BE49-F238E27FC236}">
                <a16:creationId xmlns:a16="http://schemas.microsoft.com/office/drawing/2014/main" id="{CC02A7EB-159B-4A15-A402-0E037C83ECAF}"/>
              </a:ext>
            </a:extLst>
          </p:cNvPr>
          <p:cNvSpPr/>
          <p:nvPr/>
        </p:nvSpPr>
        <p:spPr>
          <a:xfrm>
            <a:off x="547715" y="3717032"/>
            <a:ext cx="11096570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/>
              <a:t>Kesäsesonkiin tarttuminen ripeästi, rajoitteiden raameissa ja optimaalisesti. Vahvoja ponnisteluja alueelliseen markkinointiin.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/>
              <a:t>Yritysten tukeminen nivelvaiheessa, kun pikkuhiljaa tutuksi tulleet ELY- ja BF-tuet ajetaan alas ja kustannustuki ja ravintolatuki käynnistyvät.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/>
              <a:t>Yritysten kehittämistavoitteiden sparraus, koska korona-aika on muuttanut toimintaympäristöä pysyvästi.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/>
              <a:t>Yritys</a:t>
            </a:r>
            <a:r>
              <a:rPr lang="fi-FI" sz="1400" i="1" dirty="0"/>
              <a:t>johtamisen</a:t>
            </a:r>
            <a:r>
              <a:rPr lang="fi-FI" sz="1400" dirty="0"/>
              <a:t> tukeminen akuutin kriisivaiheen hellittäessä.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/>
              <a:t>Kuntien investointien strateginen johtaminen niin, että paikallisilla yrityksillä todellinen mahdollisuus tarjota. Kyse historiallisen suurista sairaalainvestoinneista, kouluista jne. Hukataanko mahdollisuus vai mahdollistetaanko niitä?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/>
              <a:t>”Korona-irtisanottujen” hoito ja uudelleen ohjaus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>
                <a:sym typeface="Wingdings" panose="05000000000000000000" pitchFamily="2" charset="2"/>
              </a:rPr>
              <a:t>Syksyllä maksujoustot ”käytetty”, kesäsesonki ohi ja maksun aika rästeille alkaa  yritysten taloudenhallinnan ”toinen stressitesti”  tarvitaan tähän varautumista.</a:t>
            </a:r>
            <a:endParaRPr lang="fi-FI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/>
              <a:t>Koronakriisin </a:t>
            </a:r>
            <a:r>
              <a:rPr lang="fi-FI" sz="1400" b="1" dirty="0"/>
              <a:t>toiseen vaiheeseen varautuminen </a:t>
            </a:r>
            <a:r>
              <a:rPr lang="fi-FI" sz="1400" dirty="0"/>
              <a:t>ja varautuminen siihen, että kriisi iskee rakentamiseen ja niihin yrityksiin, joihin se ei ole vielä vaikuttanut.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/>
              <a:t>Elinkeinotoimille ja yrittäjien kumppaneille vahva haaste, kuinka vahvistamme yritysten elinkelpoisuutta tulevaisuudessa. </a:t>
            </a:r>
          </a:p>
        </p:txBody>
      </p:sp>
    </p:spTree>
    <p:extLst>
      <p:ext uri="{BB962C8B-B14F-4D97-AF65-F5344CB8AC3E}">
        <p14:creationId xmlns:p14="http://schemas.microsoft.com/office/powerpoint/2010/main" val="34910967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orakulmio 1">
            <a:extLst>
              <a:ext uri="{FF2B5EF4-FFF2-40B4-BE49-F238E27FC236}">
                <a16:creationId xmlns:a16="http://schemas.microsoft.com/office/drawing/2014/main" id="{8AAC807C-FCDE-481A-A4D3-D4880E482BA9}"/>
              </a:ext>
            </a:extLst>
          </p:cNvPr>
          <p:cNvSpPr/>
          <p:nvPr/>
        </p:nvSpPr>
        <p:spPr>
          <a:xfrm>
            <a:off x="421319" y="3717032"/>
            <a:ext cx="1188132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 dirty="0"/>
              <a:t>Olemassa olevien yritysten osaamisen tunnistaminen ja tuotantoketjujen muutokseen vastaaminen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 dirty="0"/>
              <a:t>Yritysten laatutyön systemaattinen kehittäminen, vrt. ISO-standardit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 dirty="0"/>
              <a:t>Kestävän luontomatkailun kehittäminen </a:t>
            </a:r>
            <a:r>
              <a:rPr lang="fi-FI" sz="1600" dirty="0">
                <a:sym typeface="Wingdings" panose="05000000000000000000" pitchFamily="2" charset="2"/>
              </a:rPr>
              <a:t> </a:t>
            </a:r>
            <a:r>
              <a:rPr lang="fi-FI" sz="1600" dirty="0"/>
              <a:t>väljyys, turvallisuus ja puhtaus.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 dirty="0"/>
              <a:t>Yksityisen palvelutuotannon laajentaminen esim. palvelusetelien avulla </a:t>
            </a:r>
            <a:r>
              <a:rPr lang="fi-FI" sz="1600" dirty="0">
                <a:sym typeface="Wingdings" panose="05000000000000000000" pitchFamily="2" charset="2"/>
              </a:rPr>
              <a:t> kohti </a:t>
            </a:r>
            <a:r>
              <a:rPr lang="fi-FI" sz="1600" dirty="0" err="1">
                <a:sym typeface="Wingdings" panose="05000000000000000000" pitchFamily="2" charset="2"/>
              </a:rPr>
              <a:t>monituottajuutta</a:t>
            </a:r>
            <a:r>
              <a:rPr lang="fi-FI" sz="1600" dirty="0">
                <a:sym typeface="Wingdings" panose="05000000000000000000" pitchFamily="2" charset="2"/>
              </a:rPr>
              <a:t> ja yhteiskehittämistä julkisen sektorin kanssa.</a:t>
            </a:r>
            <a:endParaRPr lang="fi-FI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 dirty="0"/>
              <a:t>Pysyvämmät ratkaisut omistajanvaihdosneuvontaan.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 dirty="0"/>
              <a:t>Strateginen markkinointi etätyöpaikoista – yhteisrintamassa kiinteistövälittäjät, kunnat yms. Miten tehdä paikkariippumattomasta työstä bisnes?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 dirty="0"/>
              <a:t>Osaavan työvoiman kiinnittäminen maakuntaan kasvukauden alussa.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 dirty="0"/>
              <a:t>Saavutettavuus: raideliikenne, jakamistalouteen perustuvat liikkumismuodot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 dirty="0"/>
              <a:t>Edunvalvonnan onnistuminen: tiehankkeet, Saimaa-ilmiö, kuitulabran + vihreän kemian labran vahvistaminen, varastokirjasto siirto, DIAK Pieksämäki</a:t>
            </a:r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79FE365F-DC62-418B-A001-F32518A248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3216" y="44624"/>
            <a:ext cx="8897452" cy="2831838"/>
          </a:xfrm>
          <a:prstGeom prst="rect">
            <a:avLst/>
          </a:prstGeom>
        </p:spPr>
      </p:pic>
      <p:sp>
        <p:nvSpPr>
          <p:cNvPr id="11" name="Nuoli: Viisikulmio 10">
            <a:extLst>
              <a:ext uri="{FF2B5EF4-FFF2-40B4-BE49-F238E27FC236}">
                <a16:creationId xmlns:a16="http://schemas.microsoft.com/office/drawing/2014/main" id="{7F9FBE67-F17F-4CA8-9E03-F83CF0C2027B}"/>
              </a:ext>
            </a:extLst>
          </p:cNvPr>
          <p:cNvSpPr/>
          <p:nvPr/>
        </p:nvSpPr>
        <p:spPr>
          <a:xfrm>
            <a:off x="2236149" y="1202028"/>
            <a:ext cx="1535837" cy="1134122"/>
          </a:xfrm>
          <a:prstGeom prst="homePlat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1. Ensiapu-vaihe</a:t>
            </a:r>
          </a:p>
        </p:txBody>
      </p:sp>
      <p:sp>
        <p:nvSpPr>
          <p:cNvPr id="12" name="Nuoli: Viisikulmio 11">
            <a:extLst>
              <a:ext uri="{FF2B5EF4-FFF2-40B4-BE49-F238E27FC236}">
                <a16:creationId xmlns:a16="http://schemas.microsoft.com/office/drawing/2014/main" id="{D215E9C7-4414-4253-B678-DD13C857E9A0}"/>
              </a:ext>
            </a:extLst>
          </p:cNvPr>
          <p:cNvSpPr/>
          <p:nvPr/>
        </p:nvSpPr>
        <p:spPr>
          <a:xfrm>
            <a:off x="3825254" y="1210903"/>
            <a:ext cx="2536725" cy="1134122"/>
          </a:xfrm>
          <a:prstGeom prst="homePlat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2. Elvytysvaihe</a:t>
            </a:r>
          </a:p>
        </p:txBody>
      </p:sp>
      <p:sp>
        <p:nvSpPr>
          <p:cNvPr id="13" name="Nuoli: Viisikulmio 12">
            <a:extLst>
              <a:ext uri="{FF2B5EF4-FFF2-40B4-BE49-F238E27FC236}">
                <a16:creationId xmlns:a16="http://schemas.microsoft.com/office/drawing/2014/main" id="{0D814714-5E02-48C1-82D3-1FF4B17A7AF5}"/>
              </a:ext>
            </a:extLst>
          </p:cNvPr>
          <p:cNvSpPr/>
          <p:nvPr/>
        </p:nvSpPr>
        <p:spPr>
          <a:xfrm>
            <a:off x="5719825" y="1210903"/>
            <a:ext cx="2987198" cy="1134122"/>
          </a:xfrm>
          <a:prstGeom prst="homePlat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3. ”Kipupakettivaihe”</a:t>
            </a:r>
          </a:p>
        </p:txBody>
      </p:sp>
      <p:sp>
        <p:nvSpPr>
          <p:cNvPr id="14" name="Puhekupla: Suorakulmio 13">
            <a:extLst>
              <a:ext uri="{FF2B5EF4-FFF2-40B4-BE49-F238E27FC236}">
                <a16:creationId xmlns:a16="http://schemas.microsoft.com/office/drawing/2014/main" id="{59EB3814-429B-4808-A601-0E36CC0B3A63}"/>
              </a:ext>
            </a:extLst>
          </p:cNvPr>
          <p:cNvSpPr/>
          <p:nvPr/>
        </p:nvSpPr>
        <p:spPr>
          <a:xfrm>
            <a:off x="49741" y="2696198"/>
            <a:ext cx="3021658" cy="856981"/>
          </a:xfrm>
          <a:prstGeom prst="wedgeRectCallout">
            <a:avLst>
              <a:gd name="adj1" fmla="val 28681"/>
              <a:gd name="adj2" fmla="val -108376"/>
            </a:avLst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Autetaan yrityksiä pahimman yli. Kesto riippuu pandemian tilanteesta.</a:t>
            </a:r>
          </a:p>
        </p:txBody>
      </p:sp>
      <p:sp>
        <p:nvSpPr>
          <p:cNvPr id="15" name="Puhekupla: Suorakulmio 14">
            <a:extLst>
              <a:ext uri="{FF2B5EF4-FFF2-40B4-BE49-F238E27FC236}">
                <a16:creationId xmlns:a16="http://schemas.microsoft.com/office/drawing/2014/main" id="{C1C6BCC2-3EC3-4A94-9C74-4AD204A67DCE}"/>
              </a:ext>
            </a:extLst>
          </p:cNvPr>
          <p:cNvSpPr/>
          <p:nvPr/>
        </p:nvSpPr>
        <p:spPr>
          <a:xfrm>
            <a:off x="3515284" y="2696200"/>
            <a:ext cx="2858610" cy="856980"/>
          </a:xfrm>
          <a:prstGeom prst="wedgeRectCallout">
            <a:avLst>
              <a:gd name="adj1" fmla="val -4684"/>
              <a:gd name="adj2" fmla="val -111655"/>
            </a:avLst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Tuetaan elvytystoimin ja rakennereformein talouden tervehtymistä.</a:t>
            </a:r>
          </a:p>
        </p:txBody>
      </p:sp>
      <p:sp>
        <p:nvSpPr>
          <p:cNvPr id="16" name="Puhekupla: Suorakulmio 15">
            <a:extLst>
              <a:ext uri="{FF2B5EF4-FFF2-40B4-BE49-F238E27FC236}">
                <a16:creationId xmlns:a16="http://schemas.microsoft.com/office/drawing/2014/main" id="{B420D123-7093-4621-9A88-99A8C82BDF35}"/>
              </a:ext>
            </a:extLst>
          </p:cNvPr>
          <p:cNvSpPr/>
          <p:nvPr/>
        </p:nvSpPr>
        <p:spPr>
          <a:xfrm>
            <a:off x="6817779" y="2696199"/>
            <a:ext cx="4246773" cy="856981"/>
          </a:xfrm>
          <a:prstGeom prst="wedgeRectCallout">
            <a:avLst>
              <a:gd name="adj1" fmla="val -37755"/>
              <a:gd name="adj2" fmla="val -113596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Tehdään lisää reformeja, leikkauksia ja ehkä veronkorotuksia, jotta selvitään koronalaskusta.</a:t>
            </a:r>
          </a:p>
        </p:txBody>
      </p:sp>
    </p:spTree>
    <p:extLst>
      <p:ext uri="{BB962C8B-B14F-4D97-AF65-F5344CB8AC3E}">
        <p14:creationId xmlns:p14="http://schemas.microsoft.com/office/powerpoint/2010/main" val="2603780372"/>
      </p:ext>
    </p:extLst>
  </p:cSld>
  <p:clrMapOvr>
    <a:masterClrMapping/>
  </p:clrMapOvr>
</p:sld>
</file>

<file path=ppt/theme/theme1.xml><?xml version="1.0" encoding="utf-8"?>
<a:theme xmlns:a="http://schemas.openxmlformats.org/drawingml/2006/main" name="Suomen Yrittajat">
  <a:themeElements>
    <a:clrScheme name="Suomen Yrittajat">
      <a:dk1>
        <a:sysClr val="windowText" lastClr="000000"/>
      </a:dk1>
      <a:lt1>
        <a:sysClr val="window" lastClr="FFFFFF"/>
      </a:lt1>
      <a:dk2>
        <a:srgbClr val="00A3DA"/>
      </a:dk2>
      <a:lt2>
        <a:srgbClr val="EEECE1"/>
      </a:lt2>
      <a:accent1>
        <a:srgbClr val="00A3DA"/>
      </a:accent1>
      <a:accent2>
        <a:srgbClr val="000000"/>
      </a:accent2>
      <a:accent3>
        <a:srgbClr val="919191"/>
      </a:accent3>
      <a:accent4>
        <a:srgbClr val="E9573F"/>
      </a:accent4>
      <a:accent5>
        <a:srgbClr val="78BD53"/>
      </a:accent5>
      <a:accent6>
        <a:srgbClr val="114A90"/>
      </a:accent6>
      <a:hlink>
        <a:srgbClr val="00A3DA"/>
      </a:hlink>
      <a:folHlink>
        <a:srgbClr val="919191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>
            <a:lumMod val="50000"/>
          </a:schemeClr>
        </a:solidFill>
        <a:ln>
          <a:noFill/>
        </a:ln>
      </a:spPr>
      <a:bodyPr rtlCol="0" anchor="ctr"/>
      <a:lstStyle>
        <a:defPPr algn="ctr">
          <a:defRPr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bg1">
              <a:lumMod val="50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Y_PowerPoint.potx" id="{19A87F38-8497-41DC-800A-1A85418D52D6}" vid="{1248F3D7-C595-46AE-9C95-15DAF02788B7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31B80D14202ACE4B9D8B6867E753B10E" ma:contentTypeVersion="10" ma:contentTypeDescription="Luo uusi asiakirja." ma:contentTypeScope="" ma:versionID="10dea855f77f144b674b6806939665ce">
  <xsd:schema xmlns:xsd="http://www.w3.org/2001/XMLSchema" xmlns:xs="http://www.w3.org/2001/XMLSchema" xmlns:p="http://schemas.microsoft.com/office/2006/metadata/properties" xmlns:ns3="9a4548a6-9dbc-43a9-a345-7955262af45a" xmlns:ns4="35757552-e87b-49ee-8af1-d31a9d460058" targetNamespace="http://schemas.microsoft.com/office/2006/metadata/properties" ma:root="true" ma:fieldsID="35db577841f0f73175ed4d6e9a3a0ac9" ns3:_="" ns4:_="">
    <xsd:import namespace="9a4548a6-9dbc-43a9-a345-7955262af45a"/>
    <xsd:import namespace="35757552-e87b-49ee-8af1-d31a9d46005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4548a6-9dbc-43a9-a345-7955262af45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757552-e87b-49ee-8af1-d31a9d460058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Jakamisvihjeen hajautus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3F4007E-62A5-4A4A-878E-8B17245E24F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81E7809-A3CE-4402-AE6A-A10EE87E91C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a4548a6-9dbc-43a9-a345-7955262af45a"/>
    <ds:schemaRef ds:uri="35757552-e87b-49ee-8af1-d31a9d46005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2F94D5A-6222-443B-83D1-017F60433C38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SY_PowerPoint_2019 (4)</Template>
  <TotalTime>926</TotalTime>
  <Words>443</Words>
  <Application>Microsoft Office PowerPoint</Application>
  <PresentationFormat>Laajakuva</PresentationFormat>
  <Paragraphs>44</Paragraphs>
  <Slides>11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11</vt:i4>
      </vt:variant>
    </vt:vector>
  </HeadingPairs>
  <TitlesOfParts>
    <vt:vector size="14" baseType="lpstr">
      <vt:lpstr>Arial</vt:lpstr>
      <vt:lpstr>Calibri</vt:lpstr>
      <vt:lpstr>Suomen Yrittajat</vt:lpstr>
      <vt:lpstr>Maakunnan selviytymisfoorumi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Company>Suomen Yrittäjät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Maakunnan selviutymissuunnitelma</dc:title>
  <dc:creator>Niina Kuuva</dc:creator>
  <cp:lastModifiedBy>Niina Kuuva</cp:lastModifiedBy>
  <cp:revision>29</cp:revision>
  <dcterms:created xsi:type="dcterms:W3CDTF">2020-05-11T12:38:59Z</dcterms:created>
  <dcterms:modified xsi:type="dcterms:W3CDTF">2020-05-26T07:16:04Z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0x01010031B80D14202ACE4B9D8B6867E753B10E</vt:lpwstr>
  </property>
</Properties>
</file>